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8" r:id="rId2"/>
    <p:sldId id="284" r:id="rId3"/>
    <p:sldId id="285" r:id="rId4"/>
    <p:sldId id="257" r:id="rId5"/>
    <p:sldId id="279" r:id="rId6"/>
    <p:sldId id="290" r:id="rId7"/>
    <p:sldId id="291" r:id="rId8"/>
    <p:sldId id="292" r:id="rId9"/>
    <p:sldId id="280" r:id="rId10"/>
    <p:sldId id="286" r:id="rId11"/>
    <p:sldId id="293" r:id="rId12"/>
    <p:sldId id="294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80808"/>
    <a:srgbClr val="03136A"/>
    <a:srgbClr val="1984CC"/>
    <a:srgbClr val="35759D"/>
    <a:srgbClr val="35B19D"/>
    <a:srgbClr val="000000"/>
    <a:srgbClr val="2828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610" autoAdjust="0"/>
    <p:restoredTop sz="95596" autoAdjust="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2DAF970-7B70-4942-9D99-BD1B7E8FC04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A7F33-46CE-49CC-9589-FFC5B190E0BB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F0D09-DE3A-41A7-B4D6-E92CA72DFCC3}" type="slidenum">
              <a:rPr lang="en-US"/>
              <a:pPr/>
              <a:t>3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A7F33-46CE-49CC-9589-FFC5B190E0BB}" type="slidenum">
              <a:rPr lang="en-US"/>
              <a:pPr/>
              <a:t>4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7EF80B-1658-4DE2-9F60-97230ABEECFB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A7F33-46CE-49CC-9589-FFC5B190E0BB}" type="slidenum">
              <a:rPr lang="en-US"/>
              <a:pPr/>
              <a:t>6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7EF80B-1658-4DE2-9F60-97230ABEECFB}" type="slidenum">
              <a:rPr lang="en-US"/>
              <a:pPr/>
              <a:t>7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7EF80B-1658-4DE2-9F60-97230ABEECFB}" type="slidenum">
              <a:rPr lang="en-US"/>
              <a:pPr/>
              <a:t>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A7F33-46CE-49CC-9589-FFC5B190E0BB}" type="slidenum">
              <a:rPr lang="en-US"/>
              <a:pPr/>
              <a:t>9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F0D09-DE3A-41A7-B4D6-E92CA72DFCC3}" type="slidenum">
              <a:rPr lang="en-US"/>
              <a:pPr/>
              <a:t>10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F0D09-DE3A-41A7-B4D6-E92CA72DFCC3}" type="slidenum">
              <a:rPr lang="en-US"/>
              <a:pPr/>
              <a:t>11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F0D09-DE3A-41A7-B4D6-E92CA72DFCC3}" type="slidenum">
              <a:rPr lang="en-US"/>
              <a:pPr/>
              <a:t>12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95800" y="3124200"/>
            <a:ext cx="3886200" cy="70485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4267200"/>
            <a:ext cx="3886200" cy="4572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52600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0688" y="38100"/>
            <a:ext cx="2220912" cy="5584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" y="38100"/>
            <a:ext cx="6513513" cy="5584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775" y="38100"/>
            <a:ext cx="888682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315200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ord cloud s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0"/>
            <a:ext cx="919162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>
          <a:xfrm>
            <a:off x="128588" y="0"/>
            <a:ext cx="8886825" cy="3505200"/>
          </a:xfrm>
        </p:spPr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“We urge you, brethren, admonish the unruly, encourage the faint-hearted, help the weak, be patient with everyone.” </a:t>
            </a:r>
            <a:r>
              <a:rPr lang="en-US" sz="320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1 Thessalonians 5:14 NASB</a:t>
            </a:r>
            <a:endParaRPr lang="ru-RU" sz="7200" dirty="0">
              <a:solidFill>
                <a:srgbClr val="FFFF00"/>
              </a:solidFill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5562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Fall Out: </a:t>
            </a:r>
            <a:br>
              <a:rPr lang="en-US" sz="32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What’s Left Behind</a:t>
            </a:r>
            <a:endParaRPr lang="en-US" sz="32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2400" y="2667000"/>
            <a:ext cx="4953000" cy="1295400"/>
          </a:xfrm>
        </p:spPr>
        <p:txBody>
          <a:bodyPr/>
          <a:lstStyle/>
          <a:p>
            <a:r>
              <a:rPr lang="en-US" sz="6600" b="1" dirty="0" smtClean="0">
                <a:latin typeface="Andalus" pitchFamily="18" charset="-78"/>
                <a:cs typeface="Andalus" pitchFamily="18" charset="-78"/>
              </a:rPr>
              <a:t>Fall Out</a:t>
            </a:r>
            <a:endParaRPr lang="ru-RU" sz="6600" b="1" dirty="0">
              <a:cs typeface="Andalus" pitchFamily="18" charset="-78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810000"/>
            <a:ext cx="3886200" cy="457200"/>
          </a:xfrm>
        </p:spPr>
        <p:txBody>
          <a:bodyPr/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What’s Left Behind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>
          <a:xfrm>
            <a:off x="104775" y="2438400"/>
            <a:ext cx="8886825" cy="1219200"/>
          </a:xfrm>
        </p:spPr>
        <p:txBody>
          <a:bodyPr/>
          <a:lstStyle/>
          <a:p>
            <a:pPr algn="ctr"/>
            <a:r>
              <a:rPr lang="en-US" sz="7200" dirty="0" smtClean="0">
                <a:latin typeface="Andalus" pitchFamily="18" charset="-78"/>
                <a:cs typeface="Andalus" pitchFamily="18" charset="-78"/>
              </a:rPr>
              <a:t>2 Peter 2:20-22</a:t>
            </a:r>
            <a:endParaRPr lang="ru-RU" sz="7200" dirty="0"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5562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Fall Out: </a:t>
            </a:r>
            <a:br>
              <a:rPr lang="en-US" sz="32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What’s Left Behind</a:t>
            </a:r>
            <a:endParaRPr lang="en-US" sz="32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76200"/>
            <a:ext cx="6934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Falling Away from </a:t>
            </a:r>
            <a:r>
              <a:rPr lang="en-US" b="1" u="sng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THE</a:t>
            </a:r>
            <a:r>
              <a:rPr lang="en-US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 Faith</a:t>
            </a:r>
            <a:endParaRPr lang="en-US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33600" y="1981200"/>
            <a:ext cx="6934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3136A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One</a:t>
            </a:r>
            <a:r>
              <a:rPr kumimoji="0" lang="en-US" sz="4000" b="0" i="0" u="none" strike="noStrike" kern="0" cap="none" spc="0" normalizeH="0" noProof="0" dirty="0" smtClean="0">
                <a:ln>
                  <a:noFill/>
                </a:ln>
                <a:solidFill>
                  <a:srgbClr val="03136A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Faith</a:t>
            </a:r>
            <a:endParaRPr lang="en-US" sz="4000" kern="0" dirty="0" smtClean="0">
              <a:solidFill>
                <a:srgbClr val="03136A"/>
              </a:solidFill>
              <a:latin typeface="Andalus" pitchFamily="18" charset="-78"/>
              <a:cs typeface="Andalus" pitchFamily="18" charset="-78"/>
            </a:endParaRP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3600" kern="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Ephesians 4:4f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3600" kern="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John 14: 6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81200" y="990600"/>
            <a:ext cx="693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“…many will turn away from the faith…”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 smtClean="0">
                <a:solidFill>
                  <a:sysClr val="windowText" lastClr="00000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Matt.</a:t>
            </a:r>
            <a:r>
              <a:rPr kumimoji="0" lang="en-US" i="0" u="none" strike="noStrike" kern="0" cap="none" spc="0" normalizeH="0" noProof="0" dirty="0" smtClean="0">
                <a:solidFill>
                  <a:sysClr val="windowText" lastClr="00000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 24:10 NIV</a:t>
            </a:r>
            <a:endParaRPr kumimoji="0" lang="en-US" sz="3200" i="0" u="none" strike="noStrike" kern="0" cap="none" spc="0" normalizeH="0" baseline="0" noProof="0" dirty="0">
              <a:solidFill>
                <a:sysClr val="windowText" lastClr="000000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>
          <a:xfrm>
            <a:off x="104775" y="2438400"/>
            <a:ext cx="8886825" cy="1219200"/>
          </a:xfrm>
        </p:spPr>
        <p:txBody>
          <a:bodyPr/>
          <a:lstStyle/>
          <a:p>
            <a:pPr algn="ctr"/>
            <a:r>
              <a:rPr lang="en-US" sz="7200" dirty="0" smtClean="0">
                <a:latin typeface="Andalus" pitchFamily="18" charset="-78"/>
                <a:cs typeface="Andalus" pitchFamily="18" charset="-78"/>
              </a:rPr>
              <a:t>1 Samuel 2:29-31</a:t>
            </a:r>
            <a:endParaRPr lang="ru-RU" sz="7200" dirty="0"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5562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Fall Out: </a:t>
            </a:r>
            <a:br>
              <a:rPr lang="en-US" sz="32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What’s Left Behind</a:t>
            </a:r>
            <a:endParaRPr lang="en-US" sz="32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76200"/>
            <a:ext cx="6934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Falling Away from </a:t>
            </a:r>
            <a:r>
              <a:rPr lang="en-US" b="1" u="sng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THE</a:t>
            </a:r>
            <a:r>
              <a:rPr lang="en-US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 Faith</a:t>
            </a:r>
            <a:endParaRPr lang="en-US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4191000"/>
            <a:ext cx="6934200" cy="152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0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It’s a Choice</a:t>
            </a:r>
            <a:endParaRPr lang="en-US" dirty="0" smtClean="0">
              <a:solidFill>
                <a:srgbClr val="03136A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lnSpc>
                <a:spcPct val="80000"/>
              </a:lnSpc>
            </a:pPr>
            <a:r>
              <a:rPr lang="en-US" sz="36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Matthew 24:9-10</a:t>
            </a:r>
          </a:p>
          <a:p>
            <a:pPr lvl="1">
              <a:lnSpc>
                <a:spcPct val="80000"/>
              </a:lnSpc>
            </a:pPr>
            <a:r>
              <a:rPr lang="en-US" sz="36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James 1:12-15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33600" y="1981200"/>
            <a:ext cx="6934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3136A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One</a:t>
            </a:r>
            <a:r>
              <a:rPr kumimoji="0" lang="en-US" sz="4000" b="0" i="0" u="none" strike="noStrike" kern="0" cap="none" spc="0" normalizeH="0" noProof="0" dirty="0" smtClean="0">
                <a:ln>
                  <a:noFill/>
                </a:ln>
                <a:solidFill>
                  <a:srgbClr val="03136A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Faith</a:t>
            </a:r>
            <a:endParaRPr lang="en-US" sz="4000" kern="0" dirty="0" smtClean="0">
              <a:solidFill>
                <a:srgbClr val="03136A"/>
              </a:solidFill>
              <a:latin typeface="Andalus" pitchFamily="18" charset="-78"/>
              <a:cs typeface="Andalus" pitchFamily="18" charset="-78"/>
            </a:endParaRP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3600" kern="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Ephesians 4:4f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3600" kern="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John 14: 6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81200" y="990600"/>
            <a:ext cx="693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“…many will turn away from the faith…”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 smtClean="0">
                <a:solidFill>
                  <a:sysClr val="windowText" lastClr="00000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Matt.</a:t>
            </a:r>
            <a:r>
              <a:rPr kumimoji="0" lang="en-US" i="0" u="none" strike="noStrike" kern="0" cap="none" spc="0" normalizeH="0" noProof="0" dirty="0" smtClean="0">
                <a:solidFill>
                  <a:sysClr val="windowText" lastClr="00000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 24:10 NIV</a:t>
            </a:r>
            <a:endParaRPr kumimoji="0" lang="en-US" sz="3200" i="0" u="none" strike="noStrike" kern="0" cap="none" spc="0" normalizeH="0" baseline="0" noProof="0" dirty="0">
              <a:solidFill>
                <a:sysClr val="windowText" lastClr="000000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76200"/>
            <a:ext cx="6934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Why People Fall Away</a:t>
            </a:r>
            <a:endParaRPr lang="en-US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990600"/>
            <a:ext cx="6934200" cy="2057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A Lesson from the Master Teacher</a:t>
            </a:r>
            <a:endParaRPr lang="en-US" sz="2800" dirty="0" smtClean="0">
              <a:solidFill>
                <a:srgbClr val="03136A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lnSpc>
                <a:spcPct val="80000"/>
              </a:lnSpc>
            </a:pPr>
            <a:r>
              <a:rPr lang="en-US" sz="32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Matthew 13:1-9</a:t>
            </a:r>
          </a:p>
          <a:p>
            <a:pPr lvl="1">
              <a:lnSpc>
                <a:spcPct val="80000"/>
              </a:lnSpc>
            </a:pPr>
            <a:r>
              <a:rPr lang="en-US" sz="3200" dirty="0" smtClean="0">
                <a:solidFill>
                  <a:srgbClr val="03136A"/>
                </a:solidFill>
                <a:latin typeface="Andalus" pitchFamily="18" charset="-78"/>
                <a:cs typeface="Andalus" pitchFamily="18" charset="-78"/>
              </a:rPr>
              <a:t> Matthew 13:18-23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805113"/>
            <a:ext cx="6545900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304800" y="1524000"/>
            <a:ext cx="2133600" cy="46482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title"/>
          </p:nvPr>
        </p:nvSpPr>
        <p:spPr>
          <a:xfrm>
            <a:off x="104775" y="0"/>
            <a:ext cx="8886825" cy="1219200"/>
          </a:xfrm>
        </p:spPr>
        <p:txBody>
          <a:bodyPr/>
          <a:lstStyle/>
          <a:p>
            <a:pPr algn="ctr"/>
            <a:r>
              <a:rPr lang="en-US" sz="5400" dirty="0" smtClean="0">
                <a:latin typeface="Andalus" pitchFamily="18" charset="-78"/>
                <a:cs typeface="Andalus" pitchFamily="18" charset="-78"/>
              </a:rPr>
              <a:t>Why People Fall Away</a:t>
            </a:r>
            <a:endParaRPr lang="ru-RU" sz="5400" dirty="0">
              <a:cs typeface="Andalus" pitchFamily="18" charset="-78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4676040"/>
            <a:ext cx="1828800" cy="126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200400"/>
            <a:ext cx="183401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676400"/>
            <a:ext cx="1828800" cy="124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 txBox="1">
            <a:spLocks noChangeArrowheads="1"/>
          </p:cNvSpPr>
          <p:nvPr/>
        </p:nvSpPr>
        <p:spPr bwMode="auto">
          <a:xfrm>
            <a:off x="128588" y="609600"/>
            <a:ext cx="88868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Depends Upon the Soil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Andalus" pitchFamily="18" charset="-78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90800" y="1676400"/>
            <a:ext cx="624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Trodden Soil v.19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Unbelief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False Doctrine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590800" y="3124200"/>
            <a:ext cx="624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Rocky Soil v.20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No Courage in Trials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Can’t Endure Persecution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90800" y="4572000"/>
            <a:ext cx="624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Thorn Choked Soil v.22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Love of the World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Cares &amp; Concerns for Physical Things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3505200" cy="3429000"/>
          </a:xfrm>
        </p:spPr>
        <p:txBody>
          <a:bodyPr/>
          <a:lstStyle/>
          <a:p>
            <a:r>
              <a:rPr lang="en-US" sz="6600" b="1" dirty="0" smtClean="0">
                <a:latin typeface="Andalus" pitchFamily="18" charset="-78"/>
                <a:cs typeface="Andalus" pitchFamily="18" charset="-78"/>
              </a:rPr>
              <a:t>What to Do About It</a:t>
            </a:r>
            <a:endParaRPr lang="ru-RU" sz="6600" b="1" dirty="0">
              <a:cs typeface="Andalus" pitchFamily="18" charset="-78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29200" y="152400"/>
            <a:ext cx="396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Crisis Points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Elders Shepherd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Members of Family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Stay Alert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29200" y="1981200"/>
            <a:ext cx="3962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Be A Family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Recognize Familial Bond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Look Out for One Another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29200" y="4038600"/>
            <a:ext cx="3962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Experience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Christianity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Bible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Prayer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Brotherhood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3505200" cy="3429000"/>
          </a:xfrm>
        </p:spPr>
        <p:txBody>
          <a:bodyPr/>
          <a:lstStyle/>
          <a:p>
            <a:r>
              <a:rPr lang="en-US" sz="6600" b="1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The Choice is Yours</a:t>
            </a:r>
            <a:endParaRPr lang="ru-RU" sz="6600" b="1" dirty="0">
              <a:ln>
                <a:solidFill>
                  <a:schemeClr val="bg2"/>
                </a:solidFill>
              </a:ln>
              <a:solidFill>
                <a:srgbClr val="FFFF00"/>
              </a:solidFill>
              <a:cs typeface="Andalus" pitchFamily="18" charset="-78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29200" y="152400"/>
            <a:ext cx="396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Crisis Points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Elders Shepherd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Members of Family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Stay Alert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29200" y="1981200"/>
            <a:ext cx="3962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Be A Family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Recognize Familial Bond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Look Out for One Another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29200" y="4038600"/>
            <a:ext cx="3962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Experience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Christianity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Bible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Prayer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 typeface="Andalus" pitchFamily="18" charset="-78"/>
              <a:buChar char="-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Experience </a:t>
            </a:r>
            <a:r>
              <a:rPr lang="en-US" sz="2800" kern="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Brotherhood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2400" y="2667000"/>
            <a:ext cx="4953000" cy="1295400"/>
          </a:xfrm>
        </p:spPr>
        <p:txBody>
          <a:bodyPr/>
          <a:lstStyle/>
          <a:p>
            <a:r>
              <a:rPr lang="en-US" sz="6600" b="1" dirty="0" smtClean="0">
                <a:latin typeface="Andalus" pitchFamily="18" charset="-78"/>
                <a:cs typeface="Andalus" pitchFamily="18" charset="-78"/>
              </a:rPr>
              <a:t>Fall Out</a:t>
            </a:r>
            <a:endParaRPr lang="ru-RU" sz="6600" b="1" dirty="0">
              <a:cs typeface="Andalus" pitchFamily="18" charset="-78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3810000"/>
            <a:ext cx="3886200" cy="457200"/>
          </a:xfrm>
        </p:spPr>
        <p:txBody>
          <a:bodyPr/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What’s Left Behind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16">
      <a:dk1>
        <a:srgbClr val="EAEAEA"/>
      </a:dk1>
      <a:lt1>
        <a:srgbClr val="FFFFFF"/>
      </a:lt1>
      <a:dk2>
        <a:srgbClr val="4D4D4D"/>
      </a:dk2>
      <a:lt2>
        <a:srgbClr val="0D0D0D"/>
      </a:lt2>
      <a:accent1>
        <a:srgbClr val="262626"/>
      </a:accent1>
      <a:accent2>
        <a:srgbClr val="383838"/>
      </a:accent2>
      <a:accent3>
        <a:srgbClr val="FFFFFF"/>
      </a:accent3>
      <a:accent4>
        <a:srgbClr val="C8C8C8"/>
      </a:accent4>
      <a:accent5>
        <a:srgbClr val="ACACAC"/>
      </a:accent5>
      <a:accent6>
        <a:srgbClr val="323232"/>
      </a:accent6>
      <a:hlink>
        <a:srgbClr val="474747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371710"/>
        </a:lt2>
        <a:accent1>
          <a:srgbClr val="542216"/>
        </a:accent1>
        <a:accent2>
          <a:srgbClr val="21110E"/>
        </a:accent2>
        <a:accent3>
          <a:srgbClr val="FFFFFF"/>
        </a:accent3>
        <a:accent4>
          <a:srgbClr val="404040"/>
        </a:accent4>
        <a:accent5>
          <a:srgbClr val="B3ABAB"/>
        </a:accent5>
        <a:accent6>
          <a:srgbClr val="1D0E0C"/>
        </a:accent6>
        <a:hlink>
          <a:srgbClr val="84391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EAEAEA"/>
        </a:dk1>
        <a:lt1>
          <a:srgbClr val="FFFFFF"/>
        </a:lt1>
        <a:dk2>
          <a:srgbClr val="4D4D4D"/>
        </a:dk2>
        <a:lt2>
          <a:srgbClr val="000000"/>
        </a:lt2>
        <a:accent1>
          <a:srgbClr val="171525"/>
        </a:accent1>
        <a:accent2>
          <a:srgbClr val="313040"/>
        </a:accent2>
        <a:accent3>
          <a:srgbClr val="FFFFFF"/>
        </a:accent3>
        <a:accent4>
          <a:srgbClr val="C8C8C8"/>
        </a:accent4>
        <a:accent5>
          <a:srgbClr val="ABAAAC"/>
        </a:accent5>
        <a:accent6>
          <a:srgbClr val="2B2A39"/>
        </a:accent6>
        <a:hlink>
          <a:srgbClr val="3E3E5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EAEAEA"/>
        </a:dk1>
        <a:lt1>
          <a:srgbClr val="FFFFFF"/>
        </a:lt1>
        <a:dk2>
          <a:srgbClr val="4D4D4D"/>
        </a:dk2>
        <a:lt2>
          <a:srgbClr val="000000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474747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EAEAEA"/>
        </a:dk1>
        <a:lt1>
          <a:srgbClr val="FFFFFF"/>
        </a:lt1>
        <a:dk2>
          <a:srgbClr val="4D4D4D"/>
        </a:dk2>
        <a:lt2>
          <a:srgbClr val="1D1D2B"/>
        </a:lt2>
        <a:accent1>
          <a:srgbClr val="171525"/>
        </a:accent1>
        <a:accent2>
          <a:srgbClr val="313040"/>
        </a:accent2>
        <a:accent3>
          <a:srgbClr val="FFFFFF"/>
        </a:accent3>
        <a:accent4>
          <a:srgbClr val="C8C8C8"/>
        </a:accent4>
        <a:accent5>
          <a:srgbClr val="ABAAAC"/>
        </a:accent5>
        <a:accent6>
          <a:srgbClr val="2B2A39"/>
        </a:accent6>
        <a:hlink>
          <a:srgbClr val="3E3E5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EAEAEA"/>
        </a:dk1>
        <a:lt1>
          <a:srgbClr val="FFFFFF"/>
        </a:lt1>
        <a:dk2>
          <a:srgbClr val="4D4D4D"/>
        </a:dk2>
        <a:lt2>
          <a:srgbClr val="FF9900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474747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EAEAEA"/>
        </a:dk1>
        <a:lt1>
          <a:srgbClr val="FFFFFF"/>
        </a:lt1>
        <a:dk2>
          <a:srgbClr val="4D4D4D"/>
        </a:dk2>
        <a:lt2>
          <a:srgbClr val="0099FF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474747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EAEAEA"/>
        </a:dk1>
        <a:lt1>
          <a:srgbClr val="FFFFFF"/>
        </a:lt1>
        <a:dk2>
          <a:srgbClr val="4D4D4D"/>
        </a:dk2>
        <a:lt2>
          <a:srgbClr val="211E19"/>
        </a:lt2>
        <a:accent1>
          <a:srgbClr val="39342B"/>
        </a:accent1>
        <a:accent2>
          <a:srgbClr val="5B5347"/>
        </a:accent2>
        <a:accent3>
          <a:srgbClr val="FFFFFF"/>
        </a:accent3>
        <a:accent4>
          <a:srgbClr val="C8C8C8"/>
        </a:accent4>
        <a:accent5>
          <a:srgbClr val="AEAEAC"/>
        </a:accent5>
        <a:accent6>
          <a:srgbClr val="524A3F"/>
        </a:accent6>
        <a:hlink>
          <a:srgbClr val="6F6555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EAEAEA"/>
        </a:dk1>
        <a:lt1>
          <a:srgbClr val="FFFFFF"/>
        </a:lt1>
        <a:dk2>
          <a:srgbClr val="4D4D4D"/>
        </a:dk2>
        <a:lt2>
          <a:srgbClr val="000000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F6C7A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EAEAEA"/>
        </a:dk1>
        <a:lt1>
          <a:srgbClr val="FFFFFF"/>
        </a:lt1>
        <a:dk2>
          <a:srgbClr val="4D4D4D"/>
        </a:dk2>
        <a:lt2>
          <a:srgbClr val="0D0D0D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474747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2157</TotalTime>
  <Words>253</Words>
  <Application>Microsoft Office PowerPoint</Application>
  <PresentationFormat>On-screen Show (4:3)</PresentationFormat>
  <Paragraphs>75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powerpoint-template</vt:lpstr>
      <vt:lpstr>Slide 1</vt:lpstr>
      <vt:lpstr>“We urge you, brethren, admonish the unruly, encourage the faint-hearted, help the weak, be patient with everyone.” 1 Thessalonians 5:14 NASB</vt:lpstr>
      <vt:lpstr>Fall Out</vt:lpstr>
      <vt:lpstr>2 Peter 2:20-22</vt:lpstr>
      <vt:lpstr>Falling Away from THE Faith</vt:lpstr>
      <vt:lpstr>1 Samuel 2:29-31</vt:lpstr>
      <vt:lpstr>Falling Away from THE Faith</vt:lpstr>
      <vt:lpstr>Why People Fall Away</vt:lpstr>
      <vt:lpstr>Why People Fall Away</vt:lpstr>
      <vt:lpstr>What to Do About It</vt:lpstr>
      <vt:lpstr>The Choice is Yours</vt:lpstr>
      <vt:lpstr>Fall Out</vt:lpstr>
    </vt:vector>
  </TitlesOfParts>
  <Company>Southwest Generation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Administrator</dc:creator>
  <cp:lastModifiedBy>Administrator</cp:lastModifiedBy>
  <cp:revision>22</cp:revision>
  <dcterms:created xsi:type="dcterms:W3CDTF">2015-12-17T17:27:21Z</dcterms:created>
  <dcterms:modified xsi:type="dcterms:W3CDTF">2018-10-13T01:49:39Z</dcterms:modified>
</cp:coreProperties>
</file>